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3" r:id="rId2"/>
    <p:sldId id="371" r:id="rId3"/>
    <p:sldId id="256" r:id="rId4"/>
    <p:sldId id="349" r:id="rId5"/>
    <p:sldId id="350" r:id="rId6"/>
    <p:sldId id="351" r:id="rId7"/>
    <p:sldId id="352" r:id="rId8"/>
    <p:sldId id="353" r:id="rId9"/>
    <p:sldId id="372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73" r:id="rId23"/>
    <p:sldId id="366" r:id="rId24"/>
    <p:sldId id="368" r:id="rId25"/>
    <p:sldId id="367" r:id="rId26"/>
    <p:sldId id="369" r:id="rId27"/>
    <p:sldId id="370" r:id="rId28"/>
    <p:sldId id="374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85129" autoAdjust="0"/>
  </p:normalViewPr>
  <p:slideViewPr>
    <p:cSldViewPr snapToGrid="0">
      <p:cViewPr varScale="1">
        <p:scale>
          <a:sx n="96" d="100"/>
          <a:sy n="96" d="100"/>
        </p:scale>
        <p:origin x="27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3F0DF-3C8C-4487-B997-9EC518A272F5}" type="datetimeFigureOut">
              <a:rPr lang="de-CH" smtClean="0"/>
              <a:t>05.05.2017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07D58-3D32-4171-AC10-4871358870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3673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Schülerinnen/Schüler sollen ins «Virtuelle Versailles» (http://www.youvisit.com/tour/versailles) gehen und sich ein Ausmass über die Grösse der Schlossanlage machen.</a:t>
            </a:r>
            <a:endParaRPr lang="de-CH" b="1" dirty="0"/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https://upload.wikimedia.org/wikipedia/commons/1/14/Versailles_view_from_the_Pareterre_d'eau.jpg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925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Was bedeutet «</a:t>
            </a:r>
            <a:r>
              <a:rPr lang="de-CH" b="0" dirty="0" err="1"/>
              <a:t>L’état</a:t>
            </a:r>
            <a:r>
              <a:rPr lang="de-CH" b="0" dirty="0"/>
              <a:t>, </a:t>
            </a:r>
            <a:r>
              <a:rPr lang="de-CH" b="0" dirty="0" err="1"/>
              <a:t>c’est</a:t>
            </a:r>
            <a:r>
              <a:rPr lang="de-CH" b="0" dirty="0"/>
              <a:t> </a:t>
            </a:r>
            <a:r>
              <a:rPr lang="de-CH" b="0" dirty="0" err="1"/>
              <a:t>moi</a:t>
            </a:r>
            <a:r>
              <a:rPr lang="de-CH" b="0" dirty="0"/>
              <a:t>» auf Deutsch? Was bedeutet dieser Ausspruch von Louis XIV.?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https://upload.wikimedia.org/wikipedia/commons/5/5f/Louis_XIV_of_France.jpg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1358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CH" b="0" u="sng" dirty="0"/>
              <a:t>https://www.google.com/culturalinstitute/beta/partner/palace-of-versailles?hl=de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Google Art Project «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Palace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Versailles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»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https://upload.wikimedia.org/wikipedia/commons/5/54/Vue_a%C3%A9rienne_du_domaine_de_Versailles_par_ToucanWings_-_Creative_Commons_By_Sa_3.0_-_073.jpg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3305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https://upload.wikimedia.org/wikipedia/commons/f/f1/Chateau_Versailles_Galerie_des_Glaces.jpg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7313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https://pixabay.com/p-309611/?no_redirect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https://pixabay.com/p-1295192/?no_redirect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https://cdn.pixabay.com/photo/2016/03/31/22/17/farmer-1296962_960_720.png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https://cdn.pixabay.com/photo/2014/04/03/10/01/pope-309611_960_720.png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5528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Diskussion: Welche Folgen könnte es haben, dass es dem Adel &amp; Klerus so gut geht, den Bauern jedoch so schlecht? (</a:t>
            </a:r>
            <a:r>
              <a:rPr lang="de-CH" b="0" dirty="0">
                <a:sym typeface="Wingdings" panose="05000000000000000000" pitchFamily="2" charset="2"/>
              </a:rPr>
              <a:t> Vorbote der Französischen Revolution)</a:t>
            </a:r>
            <a:endParaRPr lang="de-CH" b="0" dirty="0"/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https://upload.wikimedia.org/wikipedia/commons/5/56/Louis14-H.jpg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1563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https://upload.wikimedia.org/wikipedia/commons/5/5c/L'Orangerie_du_ch%C3%A2teau_de_Versailles_par_%C3%89tienne_Allegrain_-_Collections_du_ch%C3%A2teau_du_Versailles_(adjusted).jpg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7766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https://upload.wikimedia.org/wikipedia/commons/f/f5/Adam_Frans_van_der_Meulen_-_Louis_XIV_at_the_taking_of_Besan%C3%A7on_(1674).jpg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7762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https://upload.wikimedia.org/wikipedia/commons/thumb/f/f7/Louis_XIV_Expansion.svg/2000px-Louis_XIV_Expansion.svg.png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4985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 anregen: Was könnte der König tun? Woher könnte er mehr Geld nehmen?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https://static.pexels.com/photos/2116/money-gold-coins-finance.jpg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1945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https://upload.wikimedia.org/wikipedia/commons/7/76/Colbert1666.jpg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4763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 anregen: Welche Macht/wie viel Geld muss man haben, wenn man ein solches Schloss bauen kann? Woher kommt das Geld?</a:t>
            </a:r>
            <a:endParaRPr lang="de-CH" b="1" dirty="0"/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https://upload.wikimedia.org/wikipedia/commons/5/54/Vue_a%C3%A9rienne_du_domaine_de_Versailles_par_ToucanWings_-_Creative_Commons_By_Sa_3.0_-_073.jpg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0526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Video öffnet sich bei Klick auf Bild!</a:t>
            </a:r>
            <a:r>
              <a:rPr lang="de-CH" baseline="0" dirty="0"/>
              <a:t> (oder alternativ hier: https://youtu.be/L3CGAM88uW4)</a:t>
            </a:r>
          </a:p>
          <a:p>
            <a:endParaRPr lang="de-CH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517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https://upload.wikimedia.org/wikipedia/commons/b/bf/F0087_Louvre_Gellee_port_au_soleil_couchant-_INV4715_rwk.jpg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6674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 anregen: Was bedeutet dieses Zitat?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Gruppen zur Diskussion bilden: Ein Teil der Schüler stimmt der Aussage zu / ein Teil der Schüler ist dagegen </a:t>
            </a:r>
            <a:r>
              <a:rPr lang="de-CH" b="0" dirty="0">
                <a:sym typeface="Wingdings" panose="05000000000000000000" pitchFamily="2" charset="2"/>
              </a:rPr>
              <a:t> diskutieren lassen</a:t>
            </a:r>
            <a:endParaRPr lang="de-CH" b="0" dirty="0"/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https://upload.wikimedia.org/wikipedia/commons/3/39/Domestic_Goose.jpg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4843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https://upload.wikimedia.org/wikipedia/commons/4/4e/Prise_de_la_Bastille.jpg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8135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https://upload.wikimedia.org/wikipedia/commons/4/46/WilliamOfOrange1580.jpg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5689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https://pixabay.com/p-309611/?no_redirect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4820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https://upload.wikimedia.org/wikipedia/commons/0/0b/Robert_Gibb_-_The_Thin_Red_Line.jpg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8124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https://upload.wikimedia.org/wikipedia/commons/4/4e/English_Bill_of_Rights_of_1689_(middle).jpg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https://goo.gl/images/8cGFWI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9339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https://assets.getkahoot.com/how-it-works/graphics/play-graphic-updated-4.png?mtime=20150903143919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3526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CH" b="0" u="sng" dirty="0"/>
              <a:t>http://www.zeit.de/2000/45/200045_stimmts_reiterde.xml</a:t>
            </a:r>
            <a:endParaRPr lang="de-CH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Artikel «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Stimmt’s?: Pferdefussangel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» - 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Stimmt es, dass man an der Fussstellung des Pferdes bei einem Reiterdenkmal erkennt, wie der Reiter umgekommen ist?</a:t>
            </a:r>
            <a:endParaRPr lang="de-CH" sz="1200" b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endParaRPr lang="de-CH" b="1" dirty="0"/>
          </a:p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Diskussion: Als was stellt sich </a:t>
            </a:r>
            <a:r>
              <a:rPr lang="de-CH" b="0" dirty="0" err="1"/>
              <a:t>Louix</a:t>
            </a:r>
            <a:r>
              <a:rPr lang="de-CH" b="0" dirty="0"/>
              <a:t> XIV. hier dar?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</a:t>
            </a:r>
          </a:p>
          <a:p>
            <a:r>
              <a:rPr lang="de-CH" dirty="0"/>
              <a:t>- </a:t>
            </a:r>
            <a:r>
              <a:rPr lang="de-CH" dirty="0" err="1"/>
              <a:t>Fotolia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566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https://upload.wikimedia.org/wikipedia/commons/e/e8/Cour_de_Marbre_du_Ch%C3%A2teau_de_Versailles_October_5,_2011.jpg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0720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Diskussion: Wie/durch welche Mittel/Personen könnte ein König seine Macht ausbauen?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http://www.publicdomainpictures.net/pictures/150000/velka/gold-coins-1449935937Ar0.jpg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9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https://upload.wikimedia.org/wikipedia/commons/4/4d/Silhouette-279799_1280.png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https://upload.wikimedia.org/wikipedia/commons/thumb/a/a1/Crown_of_Saint_Edward_(Heraldry).svg/1164px-Crown_of_Saint_Edward_(Heraldry).svg.png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https://upload.wikimedia.org/wikipedia/commons/thumb/2/2e/Coins_(Money).svg/2000px-Coins_(Money).svg.png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https://upload.wikimedia.org/wikipedia/commons/6/65/Advokat,_Fransk_advokatdr%C3%A4kt,_Nordisk_familjebok.png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6804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Diskussion: Warum wird der König unterstützt? (Vor dem Einblenden der Stichworte fragen)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https://upload.wikimedia.org/wikipedia/commons/3/34/Schatzkammer_Residenz_Muenchen_Krone_Heinrich_II_1270.jpg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7662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https://upload.wikimedia.org/wikipedia/commons/thumb/a/a1/Crown_of_Saint_Edward_(Heraldry).svg/1164px-Crown_of_Saint_Edward_(Heraldry).svg.png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https://pixabay.com/p-1296793/?no_redirect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9862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Was kann man auf diesem Bild alles sehen? Welche königlichen Insignien? Wie stellt </a:t>
            </a:r>
            <a:r>
              <a:rPr lang="de-CH" b="0" dirty="0" err="1"/>
              <a:t>Louix</a:t>
            </a:r>
            <a:r>
              <a:rPr lang="de-CH" b="0" dirty="0"/>
              <a:t> XVI sich dar? Wie kann man das Bild interpretieren?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/>
              <a:t>Insignien: Krone, Schwert, Zepter, Lilie, Kette, Orden, Hand der Gerechtigkeit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/>
              <a:t>Hermelinmantel: Macht aus dem Träger ein heiliges Wesen; Handschuhe: symbolisieren die Reinheit des Trägers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/>
              <a:t>König ist in der Mitte des Bildes, seine Haltung erinnert an einen Tänzer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/>
              <a:t>Thron, Säule und teure Stoffe zeigen die Macht/Stabilität des Königtums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/>
              <a:t>Farben Bedeutung: blau = Reinheit; weiss = Farbe der Monarchie &amp; Licht, das auf den König scheint; </a:t>
            </a:r>
            <a:r>
              <a:rPr lang="de-CH" b="0" dirty="0" err="1"/>
              <a:t>gold</a:t>
            </a:r>
            <a:r>
              <a:rPr lang="de-CH" b="0" dirty="0"/>
              <a:t> = Reichtum, rot = Farbe der Macht 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https://upload.wikimedia.org/wikipedia/commons/5/5f/Louis_XIV_of_France.jpg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040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05.05.2017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666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05.05.2017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23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05.05.2017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10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05.05.2017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661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05.05.2017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032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05.05.2017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341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05.05.2017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772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05.05.2017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332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05.05.2017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638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05.05.2017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266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05.05.2017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807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588D-F118-4A2F-8912-D6DDC07E973B}" type="datetimeFigureOut">
              <a:rPr lang="de-CH" smtClean="0"/>
              <a:t>05.05.2017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782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Gm_z7PGRq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youtu.be/L3CGAM88uW4" TargetMode="Externa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y.kahoot.it/#/k/a0941151-2112-473d-8e58-9cf1740277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ildergebnis für versail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3"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0" y="3672243"/>
            <a:ext cx="2306782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7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0" y="5034180"/>
            <a:ext cx="6082145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7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Absolutismus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87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ldergebnis für louis x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0"/>
            <a:ext cx="482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196524"/>
            <a:ext cx="4045527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Louis XIV.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1177636" y="594187"/>
            <a:ext cx="5174674" cy="180664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«</a:t>
            </a:r>
            <a:r>
              <a:rPr lang="de-CH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Roi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CH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soleil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» 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(Sonnenkönig)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Regierungsjahre: 1661 – 1715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Will seine Macht sichtbar machen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Baut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Versailles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aus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7564581" y="169455"/>
            <a:ext cx="1865747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1638 - 1715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637309" y="3247332"/>
            <a:ext cx="6172200" cy="8402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5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«</a:t>
            </a:r>
            <a:r>
              <a:rPr lang="de-CH" sz="5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L’état</a:t>
            </a:r>
            <a:r>
              <a:rPr lang="de-CH" sz="5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CH" sz="5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c’est</a:t>
            </a:r>
            <a:r>
              <a:rPr lang="de-CH" sz="5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CH" sz="5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moi</a:t>
            </a:r>
            <a:r>
              <a:rPr lang="de-CH" sz="5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»</a:t>
            </a:r>
          </a:p>
        </p:txBody>
      </p:sp>
      <p:pic>
        <p:nvPicPr>
          <p:cNvPr id="7172" name="Picture 4" descr="Bildergebnis für sun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5438">
            <a:off x="5401578" y="128306"/>
            <a:ext cx="1208123" cy="12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08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5/54/Vue_a%C3%A9rienne_du_domaine_de_Versailles_par_ToucanWings_-_Creative_Commons_By_Sa_3.0_-_0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 b="1363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196524"/>
            <a:ext cx="6767945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Schloss Versailles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6303818" y="573405"/>
            <a:ext cx="5174674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Während 42 Jahren sind auf der Baustelle ständig 20’000 – 30’000 Arbeiter beschäftigt.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6303818" y="1882660"/>
            <a:ext cx="5174674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Baukosten: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300 Millionen </a:t>
            </a:r>
            <a:r>
              <a:rPr lang="de-CH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Livres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510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ildergebnis für versailles spiegelsa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196524"/>
            <a:ext cx="858289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Versailles: Spiegelsaal</a:t>
            </a:r>
          </a:p>
        </p:txBody>
      </p:sp>
    </p:spTree>
    <p:extLst>
      <p:ext uri="{BB962C8B-B14F-4D97-AF65-F5344CB8AC3E}">
        <p14:creationId xmlns:p14="http://schemas.microsoft.com/office/powerpoint/2010/main" val="3924753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380639"/>
            <a:ext cx="79248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Bevölkerungsstruktur</a:t>
            </a:r>
          </a:p>
        </p:txBody>
      </p:sp>
      <p:pic>
        <p:nvPicPr>
          <p:cNvPr id="5" name="Picture 14" descr="Bildergebnis für kron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935" y="65635"/>
            <a:ext cx="1481280" cy="1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6819974" y="504778"/>
            <a:ext cx="1104826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König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2671625" y="1527258"/>
            <a:ext cx="6087900" cy="99617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32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Adel und kirchliche Führer</a:t>
            </a:r>
          </a:p>
          <a:p>
            <a:pPr marL="0" indent="0" algn="ctr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Mit vielen Vorrechten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2034315" y="2645690"/>
            <a:ext cx="7362520" cy="99617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32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Bürger</a:t>
            </a:r>
          </a:p>
          <a:p>
            <a:pPr marL="0" indent="0" algn="ctr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Mit Vorrechten und Steuern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1302902" y="3764122"/>
            <a:ext cx="8825346" cy="99617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32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Bauern</a:t>
            </a:r>
            <a:endParaRPr lang="de-CH" sz="3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Ohne Rechte, zahlen viel Steuern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42" name="Picture 2" descr="Bildergebnis für bishop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917" y="828010"/>
            <a:ext cx="1438502" cy="154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ildergebnis für farmer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437" y="3143775"/>
            <a:ext cx="1031622" cy="197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ildergebnis für lawye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67" y="1913142"/>
            <a:ext cx="962800" cy="17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63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Bildergebnis für louis xi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/>
          <a:stretch/>
        </p:blipFill>
        <p:spPr bwMode="auto">
          <a:xfrm>
            <a:off x="6833755" y="0"/>
            <a:ext cx="53582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1" y="4462232"/>
            <a:ext cx="5278582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Verteilung des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1" y="5549815"/>
            <a:ext cx="4856018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Wohlstandes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884958" y="552623"/>
            <a:ext cx="5022275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Adel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Klerus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Bürger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über Macht verfügen, sorgt der König dafür, dass es ihnen gut geht.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884958" y="1806405"/>
            <a:ext cx="5022275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Den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Bauern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jedoch (80% der Franzosen) geht es schlecht.</a:t>
            </a:r>
          </a:p>
        </p:txBody>
      </p:sp>
    </p:spTree>
    <p:extLst>
      <p:ext uri="{BB962C8B-B14F-4D97-AF65-F5344CB8AC3E}">
        <p14:creationId xmlns:p14="http://schemas.microsoft.com/office/powerpoint/2010/main" val="241096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Bildergebnis für versail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86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728433"/>
            <a:ext cx="5728855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Leben am Hof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5867400" y="4426339"/>
            <a:ext cx="5872597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erste und zweite Stand wird am Hof bei Laune gehalten.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5867399" y="5383636"/>
            <a:ext cx="5872597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kostet den Staat eine Menge Geld.</a:t>
            </a:r>
          </a:p>
        </p:txBody>
      </p:sp>
    </p:spTree>
    <p:extLst>
      <p:ext uri="{BB962C8B-B14F-4D97-AF65-F5344CB8AC3E}">
        <p14:creationId xmlns:p14="http://schemas.microsoft.com/office/powerpoint/2010/main" val="135452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ildergebnis für aussenpolitik louis xi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8" b="142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286578"/>
            <a:ext cx="5728855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Aussenpolitik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7502236" y="437488"/>
            <a:ext cx="4237760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König will auch im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Ausland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seine Machtansprüche geltend machen.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502236" y="2084538"/>
            <a:ext cx="4237760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Dies führt zu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teuren Kriegen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49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ildergebnis für louis xiv fra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3" b="5158"/>
          <a:stretch/>
        </p:blipFill>
        <p:spPr bwMode="auto">
          <a:xfrm>
            <a:off x="5869133" y="0"/>
            <a:ext cx="6322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4008679"/>
            <a:ext cx="486987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Eroberungen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0" y="5158607"/>
            <a:ext cx="5805315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unter Louis XIV.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1165513" y="636738"/>
            <a:ext cx="3704360" cy="167840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Folgen: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1’200’000 Tote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2’800’000’000 Pfund Staatsschulden</a:t>
            </a:r>
          </a:p>
        </p:txBody>
      </p:sp>
    </p:spTree>
    <p:extLst>
      <p:ext uri="{BB962C8B-B14F-4D97-AF65-F5344CB8AC3E}">
        <p14:creationId xmlns:p14="http://schemas.microsoft.com/office/powerpoint/2010/main" val="250286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static.pexels.com/photos/2116/money-gold-coins-finan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" b="1106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1" y="638296"/>
            <a:ext cx="4719484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Woher mehr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7652038" y="420131"/>
            <a:ext cx="423776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Bauern können nicht mehr Steuern bezahlen.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652038" y="1326098"/>
            <a:ext cx="423776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Adel und Geistlichkeit möchte der König nicht mit Steuern vergrämen. 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0" y="1821702"/>
            <a:ext cx="5663382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Geld nehmen?</a:t>
            </a:r>
          </a:p>
        </p:txBody>
      </p:sp>
    </p:spTree>
    <p:extLst>
      <p:ext uri="{BB962C8B-B14F-4D97-AF65-F5344CB8AC3E}">
        <p14:creationId xmlns:p14="http://schemas.microsoft.com/office/powerpoint/2010/main" val="108159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ildergebnis für jean-baptiste col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7" y="0"/>
            <a:ext cx="537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4441369"/>
            <a:ext cx="5209309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Jean-Baptiste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1662546" y="436349"/>
            <a:ext cx="3546764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Massnahmen gegen die Staatsverschuldung: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1662546" y="1466060"/>
            <a:ext cx="3546763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Finanzminister Colbert entwickelt das System des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Merkantilismus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0" y="5561079"/>
            <a:ext cx="3193474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Colbert</a:t>
            </a:r>
          </a:p>
        </p:txBody>
      </p:sp>
    </p:spTree>
    <p:extLst>
      <p:ext uri="{BB962C8B-B14F-4D97-AF65-F5344CB8AC3E}">
        <p14:creationId xmlns:p14="http://schemas.microsoft.com/office/powerpoint/2010/main" val="259096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0" y="3672243"/>
            <a:ext cx="2306782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7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0" y="5034180"/>
            <a:ext cx="6082145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7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Absolutismus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2" descr="https://upload.wikimedia.org/wikipedia/commons/5/54/Vue_a%C3%A9rienne_du_domaine_de_Versailles_par_ToucanWings_-_Creative_Commons_By_Sa_3.0_-_0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 b="1363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24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5268196"/>
            <a:ext cx="7232073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Merkantilismus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3" name="AutoShape 4" descr="Bildergebnis für evolution"/>
          <p:cNvSpPr>
            <a:spLocks noChangeAspect="1" noChangeArrowheads="1"/>
          </p:cNvSpPr>
          <p:nvPr/>
        </p:nvSpPr>
        <p:spPr bwMode="auto">
          <a:xfrm>
            <a:off x="6095999" y="3428999"/>
            <a:ext cx="2069805" cy="206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20" name="Inhaltsplatzhalter 6"/>
          <p:cNvSpPr txBox="1">
            <a:spLocks/>
          </p:cNvSpPr>
          <p:nvPr/>
        </p:nvSpPr>
        <p:spPr>
          <a:xfrm>
            <a:off x="1826223" y="682850"/>
            <a:ext cx="3105203" cy="208672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Schau dir nun das kurze Video über den Merkantilismus an und löse die Aufgaben dazu auf dem Arbeitsblatt.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 </a:t>
            </a:r>
            <a:endParaRPr lang="de-CH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098" name="Picture 2" descr="Bildergebnis für vide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6" y="682850"/>
            <a:ext cx="1121468" cy="8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24602" t="11930" r="37500" b="34922"/>
          <a:stretch/>
        </p:blipFill>
        <p:spPr>
          <a:xfrm>
            <a:off x="5382349" y="682850"/>
            <a:ext cx="6186198" cy="35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7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ildergebnis für mercantilis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8"/>
          <a:stretch/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286578"/>
            <a:ext cx="5971309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Merkantilismus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6553199" y="615955"/>
            <a:ext cx="4856018" cy="210416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«Der Staat muss versuchen, möglichst viel Geld ins Land zu ziehen, und möglichst wenig Geld hinauszulassen.»</a:t>
            </a:r>
          </a:p>
          <a:p>
            <a:pPr marL="0" indent="0" algn="ctr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Finanzminister Colbert</a:t>
            </a:r>
          </a:p>
        </p:txBody>
      </p:sp>
    </p:spTree>
    <p:extLst>
      <p:ext uri="{BB962C8B-B14F-4D97-AF65-F5344CB8AC3E}">
        <p14:creationId xmlns:p14="http://schemas.microsoft.com/office/powerpoint/2010/main" val="162228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go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0"/>
            <a:ext cx="518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286578"/>
            <a:ext cx="5971309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Merkantilismus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619432" y="547129"/>
            <a:ext cx="5775333" cy="210416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«Die Kunst der Besteuerung liegt darin, die Gans so zu rupfen, dass sie unter möglichst wenig Geschrei so viele Federn wie möglich lässt.»</a:t>
            </a:r>
          </a:p>
          <a:p>
            <a:pPr marL="0" indent="0" algn="ctr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Finanzminister Colbert</a:t>
            </a:r>
          </a:p>
        </p:txBody>
      </p:sp>
    </p:spTree>
    <p:extLst>
      <p:ext uri="{BB962C8B-B14F-4D97-AF65-F5344CB8AC3E}">
        <p14:creationId xmlns:p14="http://schemas.microsoft.com/office/powerpoint/2010/main" val="189166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ildergebnis für french revolu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4510724"/>
            <a:ext cx="7038109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Widerstand gegen 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0" y="5568006"/>
            <a:ext cx="4094018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den König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5500250" y="513837"/>
            <a:ext cx="5922823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grosse Mehrheit der Franzosen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leidet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unter der Misswirtschaft des Königs.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5500250" y="1459410"/>
            <a:ext cx="5915893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 nächsten Kapitel der frz. Geschichte – der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Französischen Revolution 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– begehrt sie dagegen auf.</a:t>
            </a:r>
          </a:p>
        </p:txBody>
      </p:sp>
    </p:spTree>
    <p:extLst>
      <p:ext uri="{BB962C8B-B14F-4D97-AF65-F5344CB8AC3E}">
        <p14:creationId xmlns:p14="http://schemas.microsoft.com/office/powerpoint/2010/main" val="17313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ildergebnis für william of o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87" y="0"/>
            <a:ext cx="4951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1" y="5286578"/>
            <a:ext cx="4759036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Niederlande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874566" y="473839"/>
            <a:ext cx="5623215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Niederlande sind unter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spanischer Herrschaft.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874566" y="1456848"/>
            <a:ext cx="5623214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Von 1568 – 1648 erkämpfen sich die nordniederländischen Provinzen unter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Wilhelm von Oranien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Unabhängigkeit. 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874565" y="3104655"/>
            <a:ext cx="5623215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Keine absolutistische Monarchie, sondern eine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Republik von Provinzen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4" name="Inhaltsplatzhalter 6"/>
          <p:cNvSpPr txBox="1">
            <a:spLocks/>
          </p:cNvSpPr>
          <p:nvPr/>
        </p:nvSpPr>
        <p:spPr>
          <a:xfrm>
            <a:off x="7386203" y="182894"/>
            <a:ext cx="3087833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Wilhelm von Oranien</a:t>
            </a:r>
            <a:endParaRPr lang="de-CH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6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1" y="5286578"/>
            <a:ext cx="390698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England</a:t>
            </a:r>
          </a:p>
        </p:txBody>
      </p:sp>
      <p:pic>
        <p:nvPicPr>
          <p:cNvPr id="12" name="Picture 14" descr="Bildergebnis für kron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605" y="599696"/>
            <a:ext cx="2720998" cy="239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nhaltsplatzhalter 6"/>
          <p:cNvSpPr txBox="1">
            <a:spLocks/>
          </p:cNvSpPr>
          <p:nvPr/>
        </p:nvSpPr>
        <p:spPr>
          <a:xfrm>
            <a:off x="6727246" y="1043707"/>
            <a:ext cx="3150179" cy="885371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Oberhaus</a:t>
            </a:r>
          </a:p>
          <a:p>
            <a:pPr marL="0" indent="0" algn="ctr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Adel + Klerus</a:t>
            </a:r>
          </a:p>
        </p:txBody>
      </p:sp>
      <p:sp>
        <p:nvSpPr>
          <p:cNvPr id="15" name="Inhaltsplatzhalter 6"/>
          <p:cNvSpPr txBox="1">
            <a:spLocks/>
          </p:cNvSpPr>
          <p:nvPr/>
        </p:nvSpPr>
        <p:spPr>
          <a:xfrm>
            <a:off x="6727246" y="2022927"/>
            <a:ext cx="3150179" cy="885371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Unterhaus</a:t>
            </a:r>
          </a:p>
          <a:p>
            <a:pPr marL="0" indent="0" algn="ctr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Bürger + Bauern</a:t>
            </a:r>
          </a:p>
        </p:txBody>
      </p:sp>
      <p:sp>
        <p:nvSpPr>
          <p:cNvPr id="2" name="Kreuz 1"/>
          <p:cNvSpPr/>
          <p:nvPr/>
        </p:nvSpPr>
        <p:spPr>
          <a:xfrm>
            <a:off x="5063838" y="1884381"/>
            <a:ext cx="838199" cy="817419"/>
          </a:xfrm>
          <a:prstGeom prst="plus">
            <a:avLst>
              <a:gd name="adj" fmla="val 3823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6643252" y="949858"/>
            <a:ext cx="3318163" cy="20366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haltsplatzhalter 6"/>
          <p:cNvSpPr txBox="1">
            <a:spLocks/>
          </p:cNvSpPr>
          <p:nvPr/>
        </p:nvSpPr>
        <p:spPr>
          <a:xfrm>
            <a:off x="2474691" y="3412428"/>
            <a:ext cx="1104826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König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Inhaltsplatzhalter 6"/>
          <p:cNvSpPr txBox="1">
            <a:spLocks/>
          </p:cNvSpPr>
          <p:nvPr/>
        </p:nvSpPr>
        <p:spPr>
          <a:xfrm>
            <a:off x="7440773" y="3412428"/>
            <a:ext cx="1723122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Parlament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Inhaltsplatzhalter 6"/>
          <p:cNvSpPr txBox="1">
            <a:spLocks/>
          </p:cNvSpPr>
          <p:nvPr/>
        </p:nvSpPr>
        <p:spPr>
          <a:xfrm>
            <a:off x="6019797" y="4946906"/>
            <a:ext cx="4565071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Seit dem Mittelalter kontrolliert das Parlament den König.</a:t>
            </a:r>
            <a:endParaRPr lang="de-CH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3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 animBg="1"/>
      <p:bldP spid="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ildergebnis für bürgerkrieg engl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1" y="5286578"/>
            <a:ext cx="390698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England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6899562" y="460381"/>
            <a:ext cx="4717473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 16. und 17. Jhdt. versuchen die Könige in England, das Parlament auszuschalten.</a:t>
            </a:r>
            <a:endParaRPr lang="de-CH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6899561" y="1711630"/>
            <a:ext cx="4717473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Es kommt zu Unruhen und einem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Bürgerkrieg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Ein König wird hingerichtet, einer abgesetzt.</a:t>
            </a:r>
            <a:endParaRPr lang="de-CH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6899561" y="2962879"/>
            <a:ext cx="4717473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1689: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«Bill </a:t>
            </a:r>
            <a:r>
              <a:rPr lang="de-CH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CH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Rights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70496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Bildergebnis für bill of righ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41" y="0"/>
            <a:ext cx="3275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 rot="16200000">
            <a:off x="10849747" y="5563576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1" y="5286578"/>
            <a:ext cx="5167744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Bill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Rights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630379" y="626635"/>
            <a:ext cx="6477001" cy="3520964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Vertrag über die Rechte des Parlaments / der Bürger: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Gesetze genehmigen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Steuern genehmigen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Heer bewilligen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Freie Wahlen ins Parlament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Redefreiheit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Bürger dürfen Bittschrift an König stellen</a:t>
            </a:r>
          </a:p>
        </p:txBody>
      </p:sp>
      <p:pic>
        <p:nvPicPr>
          <p:cNvPr id="22538" name="Picture 10" descr="Bildergebnis für para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878">
            <a:off x="6119212" y="-67800"/>
            <a:ext cx="2295502" cy="229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6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8595360" y="4968652"/>
            <a:ext cx="3596640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kahoot.it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9083060" y="438061"/>
            <a:ext cx="2544240" cy="142192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 dieser Präsentation gibt es auch ein kahoot.it-Quiz!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 descr="Bildergebnis für kaho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66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6"/>
          <p:cNvSpPr txBox="1">
            <a:spLocks/>
          </p:cNvSpPr>
          <p:nvPr/>
        </p:nvSpPr>
        <p:spPr>
          <a:xfrm>
            <a:off x="9083060" y="2058640"/>
            <a:ext cx="2544240" cy="2547364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Battle startet hier:</a:t>
            </a:r>
          </a:p>
          <a:p>
            <a:pPr marL="0" indent="0">
              <a:buNone/>
            </a:pPr>
            <a:r>
              <a:rPr lang="de-DE" sz="24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hlinkClick r:id="rId4"/>
              </a:rPr>
              <a:t>https://play.kahoot.it/#/k/a0941151-2112-473d-8e58-9cf1740277ca</a:t>
            </a:r>
            <a:r>
              <a:rPr lang="de-DE" sz="24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0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0" y="555253"/>
            <a:ext cx="5264728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Absolutismus</a:t>
            </a:r>
          </a:p>
        </p:txBody>
      </p:sp>
      <p:sp>
        <p:nvSpPr>
          <p:cNvPr id="9" name="Inhaltsplatzhalter 6"/>
          <p:cNvSpPr txBox="1">
            <a:spLocks/>
          </p:cNvSpPr>
          <p:nvPr/>
        </p:nvSpPr>
        <p:spPr>
          <a:xfrm>
            <a:off x="7211290" y="2434305"/>
            <a:ext cx="4639595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Epoche der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absoluten Königsherrschaft 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(Monarchie).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gebnis für versail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2" y="4316762"/>
            <a:ext cx="5811984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Absolutismus in 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6096000" y="545701"/>
            <a:ext cx="5630195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Seit dem 13. Jahrhundert versucht der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König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seinen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Einfluss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 verstärken 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und kriegslustige Adelige zu zähmen.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1" y="5459540"/>
            <a:ext cx="4225636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Frankreich</a:t>
            </a:r>
          </a:p>
        </p:txBody>
      </p:sp>
    </p:spTree>
    <p:extLst>
      <p:ext uri="{BB962C8B-B14F-4D97-AF65-F5344CB8AC3E}">
        <p14:creationId xmlns:p14="http://schemas.microsoft.com/office/powerpoint/2010/main" val="19657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gebnis für zep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3" b="8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2" y="4316762"/>
            <a:ext cx="4648202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Ausbau der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5687290" y="559556"/>
            <a:ext cx="5976559" cy="180664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Heer: Sichert Macht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Zinsen, Zehnten (Abgaben der Bauern)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Steuern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Darlehen von Reichen (gegen Zins)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1" y="5459540"/>
            <a:ext cx="6961908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königlichen Macht</a:t>
            </a:r>
          </a:p>
        </p:txBody>
      </p:sp>
    </p:spTree>
    <p:extLst>
      <p:ext uri="{BB962C8B-B14F-4D97-AF65-F5344CB8AC3E}">
        <p14:creationId xmlns:p14="http://schemas.microsoft.com/office/powerpoint/2010/main" val="151702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555672"/>
            <a:ext cx="711431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Stützen der Macht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964011" y="2131375"/>
            <a:ext cx="1073728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Heer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106" name="Picture 10" descr="Bildergebnis für soldier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5" r="29878"/>
          <a:stretch/>
        </p:blipFill>
        <p:spPr bwMode="auto">
          <a:xfrm>
            <a:off x="290945" y="2944326"/>
            <a:ext cx="806620" cy="185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Bildergebnis für soldier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5" r="29878"/>
          <a:stretch/>
        </p:blipFill>
        <p:spPr bwMode="auto">
          <a:xfrm>
            <a:off x="1097565" y="2944326"/>
            <a:ext cx="806620" cy="185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ildergebnis für soldier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5" r="29878"/>
          <a:stretch/>
        </p:blipFill>
        <p:spPr bwMode="auto">
          <a:xfrm>
            <a:off x="1883658" y="2944326"/>
            <a:ext cx="806620" cy="185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Bildergebnis für krone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56" y="247781"/>
            <a:ext cx="2388755" cy="210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mit Pfeil 2"/>
          <p:cNvCxnSpPr>
            <a:cxnSpLocks/>
          </p:cNvCxnSpPr>
          <p:nvPr/>
        </p:nvCxnSpPr>
        <p:spPr>
          <a:xfrm flipH="1">
            <a:off x="2924987" y="2577639"/>
            <a:ext cx="2208122" cy="3456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Inhaltsplatzhalter 6"/>
          <p:cNvSpPr txBox="1">
            <a:spLocks/>
          </p:cNvSpPr>
          <p:nvPr/>
        </p:nvSpPr>
        <p:spPr>
          <a:xfrm>
            <a:off x="4867530" y="3684507"/>
            <a:ext cx="1849004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Einnahmen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2" name="Gerade Verbindung mit Pfeil 21"/>
          <p:cNvCxnSpPr>
            <a:cxnSpLocks/>
          </p:cNvCxnSpPr>
          <p:nvPr/>
        </p:nvCxnSpPr>
        <p:spPr>
          <a:xfrm>
            <a:off x="5652655" y="2750474"/>
            <a:ext cx="1281545" cy="7762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14" name="Picture 18" descr="Bildergebnis für coins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310" y="3688323"/>
            <a:ext cx="1758228" cy="163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Bildergebnis für advokat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696" y="444095"/>
            <a:ext cx="1905432" cy="230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Gerade Verbindung mit Pfeil 30"/>
          <p:cNvCxnSpPr>
            <a:cxnSpLocks/>
          </p:cNvCxnSpPr>
          <p:nvPr/>
        </p:nvCxnSpPr>
        <p:spPr>
          <a:xfrm flipV="1">
            <a:off x="6061363" y="2238074"/>
            <a:ext cx="3394364" cy="3508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Inhaltsplatzhalter 6"/>
          <p:cNvSpPr txBox="1">
            <a:spLocks/>
          </p:cNvSpPr>
          <p:nvPr/>
        </p:nvSpPr>
        <p:spPr>
          <a:xfrm>
            <a:off x="9819483" y="3013547"/>
            <a:ext cx="1481858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Beamte</a:t>
            </a:r>
            <a:endParaRPr lang="de-DE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35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ergebnis für königskr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4510725"/>
            <a:ext cx="5999018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Warum wird der 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5174673" y="531842"/>
            <a:ext cx="6594765" cy="180664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Stellvertreter Gottes 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auf Erden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Reformationskriege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sollen aufhören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Protestantismus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verhindern</a:t>
            </a:r>
          </a:p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Auch die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Kirche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braucht jetzt den König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0" y="5584452"/>
            <a:ext cx="6816436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König unterstützt?</a:t>
            </a:r>
          </a:p>
        </p:txBody>
      </p:sp>
    </p:spTree>
    <p:extLst>
      <p:ext uri="{BB962C8B-B14F-4D97-AF65-F5344CB8AC3E}">
        <p14:creationId xmlns:p14="http://schemas.microsoft.com/office/powerpoint/2010/main" val="139838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4510725"/>
            <a:ext cx="5999018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Frankreich als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15132" y="338564"/>
            <a:ext cx="5159195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Vorbild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des französischen Königs beeindruckt europäische Herrscher.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0" y="5584452"/>
            <a:ext cx="2930236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Vorbild</a:t>
            </a:r>
          </a:p>
        </p:txBody>
      </p:sp>
      <p:pic>
        <p:nvPicPr>
          <p:cNvPr id="6146" name="Picture 2" descr="Bildergebnis für frankreich kar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451" y="1777173"/>
            <a:ext cx="2643090" cy="26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6"/>
          <p:cNvSpPr txBox="1">
            <a:spLocks/>
          </p:cNvSpPr>
          <p:nvPr/>
        </p:nvSpPr>
        <p:spPr>
          <a:xfrm>
            <a:off x="715131" y="1246091"/>
            <a:ext cx="5159196" cy="180664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Vieles wird darum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nachgeahmt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Absolutistische Herrschaft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Lebensweise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Sprache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Gerade Verbindung mit Pfeil 10"/>
          <p:cNvCxnSpPr>
            <a:cxnSpLocks/>
          </p:cNvCxnSpPr>
          <p:nvPr/>
        </p:nvCxnSpPr>
        <p:spPr>
          <a:xfrm flipH="1" flipV="1">
            <a:off x="8201890" y="298437"/>
            <a:ext cx="360218" cy="8373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cxnSpLocks/>
          </p:cNvCxnSpPr>
          <p:nvPr/>
        </p:nvCxnSpPr>
        <p:spPr>
          <a:xfrm flipH="1" flipV="1">
            <a:off x="6834029" y="1246092"/>
            <a:ext cx="1063062" cy="5203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cxnSpLocks/>
          </p:cNvCxnSpPr>
          <p:nvPr/>
        </p:nvCxnSpPr>
        <p:spPr>
          <a:xfrm flipH="1">
            <a:off x="6456918" y="2921054"/>
            <a:ext cx="912064" cy="992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cxnSpLocks/>
          </p:cNvCxnSpPr>
          <p:nvPr/>
        </p:nvCxnSpPr>
        <p:spPr>
          <a:xfrm flipH="1">
            <a:off x="6912950" y="4274082"/>
            <a:ext cx="746277" cy="4732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cxnSpLocks/>
          </p:cNvCxnSpPr>
          <p:nvPr/>
        </p:nvCxnSpPr>
        <p:spPr>
          <a:xfrm flipH="1">
            <a:off x="8201892" y="5033758"/>
            <a:ext cx="489824" cy="10760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14" descr="Bildergebnis für krone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982" y="2657650"/>
            <a:ext cx="1201049" cy="10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 Verbindung mit Pfeil 13"/>
          <p:cNvCxnSpPr>
            <a:cxnSpLocks/>
          </p:cNvCxnSpPr>
          <p:nvPr/>
        </p:nvCxnSpPr>
        <p:spPr>
          <a:xfrm flipV="1">
            <a:off x="9992270" y="338564"/>
            <a:ext cx="223446" cy="7972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cxnSpLocks/>
          </p:cNvCxnSpPr>
          <p:nvPr/>
        </p:nvCxnSpPr>
        <p:spPr>
          <a:xfrm flipV="1">
            <a:off x="11002750" y="1135820"/>
            <a:ext cx="643128" cy="5089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cxnSpLocks/>
          </p:cNvCxnSpPr>
          <p:nvPr/>
        </p:nvCxnSpPr>
        <p:spPr>
          <a:xfrm flipV="1">
            <a:off x="11068290" y="2548043"/>
            <a:ext cx="828742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cxnSpLocks/>
          </p:cNvCxnSpPr>
          <p:nvPr/>
        </p:nvCxnSpPr>
        <p:spPr>
          <a:xfrm>
            <a:off x="9880547" y="5434056"/>
            <a:ext cx="223446" cy="7995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cxnSpLocks/>
          </p:cNvCxnSpPr>
          <p:nvPr/>
        </p:nvCxnSpPr>
        <p:spPr>
          <a:xfrm>
            <a:off x="10753837" y="5033758"/>
            <a:ext cx="892041" cy="7054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cxnSpLocks/>
          </p:cNvCxnSpPr>
          <p:nvPr/>
        </p:nvCxnSpPr>
        <p:spPr>
          <a:xfrm>
            <a:off x="10929759" y="3817526"/>
            <a:ext cx="967273" cy="3129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6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ldergebnis für louis xi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3" b="4824"/>
          <a:stretch/>
        </p:blipFill>
        <p:spPr bwMode="auto">
          <a:xfrm>
            <a:off x="3038986" y="-1"/>
            <a:ext cx="611402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</p:spTree>
    <p:extLst>
      <p:ext uri="{BB962C8B-B14F-4D97-AF65-F5344CB8AC3E}">
        <p14:creationId xmlns:p14="http://schemas.microsoft.com/office/powerpoint/2010/main" val="738683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2227</Words>
  <Application>Microsoft Office PowerPoint</Application>
  <PresentationFormat>Breitbild</PresentationFormat>
  <Paragraphs>317</Paragraphs>
  <Slides>28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 Geschichte</dc:title>
  <dc:creator>Selina Tuchschmid</dc:creator>
  <cp:lastModifiedBy>Xavier Turpain</cp:lastModifiedBy>
  <cp:revision>306</cp:revision>
  <dcterms:created xsi:type="dcterms:W3CDTF">2016-12-23T14:34:29Z</dcterms:created>
  <dcterms:modified xsi:type="dcterms:W3CDTF">2017-05-05T12:06:39Z</dcterms:modified>
</cp:coreProperties>
</file>